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Reynolds" initials="CR" lastIdx="1" clrIdx="0">
    <p:extLst>
      <p:ext uri="{19B8F6BF-5375-455C-9EA6-DF929625EA0E}">
        <p15:presenceInfo xmlns:p15="http://schemas.microsoft.com/office/powerpoint/2012/main" userId="S::c.k.reynolds@reading.ac.uk::c4399f5a-c573-4b0b-b3f3-82762b470f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63" autoAdjust="0"/>
    <p:restoredTop sz="94660"/>
  </p:normalViewPr>
  <p:slideViewPr>
    <p:cSldViewPr snapToGrid="0">
      <p:cViewPr varScale="1">
        <p:scale>
          <a:sx n="59" d="100"/>
          <a:sy n="59" d="100"/>
        </p:scale>
        <p:origin x="29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6A677ED-0651-4E88-BE57-CBAC20A3D950}" type="datetimeFigureOut">
              <a:rPr lang="en-GB" smtClean="0"/>
              <a:t>10/02/2022</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62B255F-09BC-4630-A68B-24870B257EAF}" type="slidenum">
              <a:rPr lang="en-GB" smtClean="0"/>
              <a:t>‹#›</a:t>
            </a:fld>
            <a:endParaRPr lang="en-GB"/>
          </a:p>
        </p:txBody>
      </p:sp>
    </p:spTree>
    <p:extLst>
      <p:ext uri="{BB962C8B-B14F-4D97-AF65-F5344CB8AC3E}">
        <p14:creationId xmlns:p14="http://schemas.microsoft.com/office/powerpoint/2010/main" val="94526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E1E22-85E2-4769-BBA4-E78E638D41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F94AD-937C-451B-A91B-EDA69179946A}" type="slidenum">
              <a:rPr lang="en-GB" smtClean="0"/>
              <a:t>‹#›</a:t>
            </a:fld>
            <a:endParaRPr lang="en-GB"/>
          </a:p>
        </p:txBody>
      </p:sp>
    </p:spTree>
    <p:extLst>
      <p:ext uri="{BB962C8B-B14F-4D97-AF65-F5344CB8AC3E}">
        <p14:creationId xmlns:p14="http://schemas.microsoft.com/office/powerpoint/2010/main" val="190005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E1E22-85E2-4769-BBA4-E78E638D41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F94AD-937C-451B-A91B-EDA69179946A}" type="slidenum">
              <a:rPr lang="en-GB" smtClean="0"/>
              <a:t>‹#›</a:t>
            </a:fld>
            <a:endParaRPr lang="en-GB"/>
          </a:p>
        </p:txBody>
      </p:sp>
    </p:spTree>
    <p:extLst>
      <p:ext uri="{BB962C8B-B14F-4D97-AF65-F5344CB8AC3E}">
        <p14:creationId xmlns:p14="http://schemas.microsoft.com/office/powerpoint/2010/main" val="415676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E1E22-85E2-4769-BBA4-E78E638D41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F94AD-937C-451B-A91B-EDA69179946A}" type="slidenum">
              <a:rPr lang="en-GB" smtClean="0"/>
              <a:t>‹#›</a:t>
            </a:fld>
            <a:endParaRPr lang="en-GB"/>
          </a:p>
        </p:txBody>
      </p:sp>
    </p:spTree>
    <p:extLst>
      <p:ext uri="{BB962C8B-B14F-4D97-AF65-F5344CB8AC3E}">
        <p14:creationId xmlns:p14="http://schemas.microsoft.com/office/powerpoint/2010/main" val="112416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E1E22-85E2-4769-BBA4-E78E638D41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F94AD-937C-451B-A91B-EDA69179946A}" type="slidenum">
              <a:rPr lang="en-GB" smtClean="0"/>
              <a:t>‹#›</a:t>
            </a:fld>
            <a:endParaRPr lang="en-GB"/>
          </a:p>
        </p:txBody>
      </p:sp>
    </p:spTree>
    <p:extLst>
      <p:ext uri="{BB962C8B-B14F-4D97-AF65-F5344CB8AC3E}">
        <p14:creationId xmlns:p14="http://schemas.microsoft.com/office/powerpoint/2010/main" val="26718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7E1E22-85E2-4769-BBA4-E78E638D41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F94AD-937C-451B-A91B-EDA69179946A}" type="slidenum">
              <a:rPr lang="en-GB" smtClean="0"/>
              <a:t>‹#›</a:t>
            </a:fld>
            <a:endParaRPr lang="en-GB"/>
          </a:p>
        </p:txBody>
      </p:sp>
    </p:spTree>
    <p:extLst>
      <p:ext uri="{BB962C8B-B14F-4D97-AF65-F5344CB8AC3E}">
        <p14:creationId xmlns:p14="http://schemas.microsoft.com/office/powerpoint/2010/main" val="350076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E1E22-85E2-4769-BBA4-E78E638D41D7}" type="datetimeFigureOut">
              <a:rPr lang="en-GB" smtClean="0"/>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F94AD-937C-451B-A91B-EDA69179946A}" type="slidenum">
              <a:rPr lang="en-GB" smtClean="0"/>
              <a:t>‹#›</a:t>
            </a:fld>
            <a:endParaRPr lang="en-GB"/>
          </a:p>
        </p:txBody>
      </p:sp>
    </p:spTree>
    <p:extLst>
      <p:ext uri="{BB962C8B-B14F-4D97-AF65-F5344CB8AC3E}">
        <p14:creationId xmlns:p14="http://schemas.microsoft.com/office/powerpoint/2010/main" val="235283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E1E22-85E2-4769-BBA4-E78E638D41D7}" type="datetimeFigureOut">
              <a:rPr lang="en-GB" smtClean="0"/>
              <a:t>10/02/2022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7F94AD-937C-451B-A91B-EDA69179946A}" type="slidenum">
              <a:rPr lang="en-GB" smtClean="0"/>
              <a:t>‹#›</a:t>
            </a:fld>
            <a:endParaRPr lang="en-GB"/>
          </a:p>
        </p:txBody>
      </p:sp>
    </p:spTree>
    <p:extLst>
      <p:ext uri="{BB962C8B-B14F-4D97-AF65-F5344CB8AC3E}">
        <p14:creationId xmlns:p14="http://schemas.microsoft.com/office/powerpoint/2010/main" val="286694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E1E22-85E2-4769-BBA4-E78E638D41D7}" type="datetimeFigureOut">
              <a:rPr lang="en-GB" smtClean="0"/>
              <a:t>10/02/2022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7F94AD-937C-451B-A91B-EDA69179946A}" type="slidenum">
              <a:rPr lang="en-GB" smtClean="0"/>
              <a:t>‹#›</a:t>
            </a:fld>
            <a:endParaRPr lang="en-GB"/>
          </a:p>
        </p:txBody>
      </p:sp>
    </p:spTree>
    <p:extLst>
      <p:ext uri="{BB962C8B-B14F-4D97-AF65-F5344CB8AC3E}">
        <p14:creationId xmlns:p14="http://schemas.microsoft.com/office/powerpoint/2010/main" val="4187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E1E22-85E2-4769-BBA4-E78E638D41D7}" type="datetimeFigureOut">
              <a:rPr lang="en-GB" smtClean="0"/>
              <a:t>10/02/2022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7F94AD-937C-451B-A91B-EDA69179946A}" type="slidenum">
              <a:rPr lang="en-GB" smtClean="0"/>
              <a:t>‹#›</a:t>
            </a:fld>
            <a:endParaRPr lang="en-GB"/>
          </a:p>
        </p:txBody>
      </p:sp>
    </p:spTree>
    <p:extLst>
      <p:ext uri="{BB962C8B-B14F-4D97-AF65-F5344CB8AC3E}">
        <p14:creationId xmlns:p14="http://schemas.microsoft.com/office/powerpoint/2010/main" val="230370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A7E1E22-85E2-4769-BBA4-E78E638D41D7}" type="datetimeFigureOut">
              <a:rPr lang="en-GB" smtClean="0"/>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F94AD-937C-451B-A91B-EDA69179946A}" type="slidenum">
              <a:rPr lang="en-GB" smtClean="0"/>
              <a:t>‹#›</a:t>
            </a:fld>
            <a:endParaRPr lang="en-GB"/>
          </a:p>
        </p:txBody>
      </p:sp>
    </p:spTree>
    <p:extLst>
      <p:ext uri="{BB962C8B-B14F-4D97-AF65-F5344CB8AC3E}">
        <p14:creationId xmlns:p14="http://schemas.microsoft.com/office/powerpoint/2010/main" val="125440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A7E1E22-85E2-4769-BBA4-E78E638D41D7}" type="datetimeFigureOut">
              <a:rPr lang="en-GB" smtClean="0"/>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F94AD-937C-451B-A91B-EDA69179946A}" type="slidenum">
              <a:rPr lang="en-GB" smtClean="0"/>
              <a:t>‹#›</a:t>
            </a:fld>
            <a:endParaRPr lang="en-GB"/>
          </a:p>
        </p:txBody>
      </p:sp>
    </p:spTree>
    <p:extLst>
      <p:ext uri="{BB962C8B-B14F-4D97-AF65-F5344CB8AC3E}">
        <p14:creationId xmlns:p14="http://schemas.microsoft.com/office/powerpoint/2010/main" val="226637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A7E1E22-85E2-4769-BBA4-E78E638D41D7}" type="datetimeFigureOut">
              <a:rPr lang="en-GB" smtClean="0"/>
              <a:t>10/02/2022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07F94AD-937C-451B-A91B-EDA69179946A}" type="slidenum">
              <a:rPr lang="en-GB" smtClean="0"/>
              <a:t>‹#›</a:t>
            </a:fld>
            <a:endParaRPr lang="en-GB"/>
          </a:p>
        </p:txBody>
      </p:sp>
    </p:spTree>
    <p:extLst>
      <p:ext uri="{BB962C8B-B14F-4D97-AF65-F5344CB8AC3E}">
        <p14:creationId xmlns:p14="http://schemas.microsoft.com/office/powerpoint/2010/main" val="2526455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sway.office.com/Nq8bsUZmq10fFNLN?ref=Link" TargetMode="External"/><Relationship Id="rId4" Type="http://schemas.openxmlformats.org/officeDocument/2006/relationships/image" Target="../media/image3.png"/><Relationship Id="rId9" Type="http://schemas.openxmlformats.org/officeDocument/2006/relationships/hyperlink" Target="https://www.eventbrite.co.uk/e/diverse-forages-project-end-of-project-event-tickets-26579218056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2612E53-2203-49B8-B4A4-A1685AAE405A}"/>
              </a:ext>
            </a:extLst>
          </p:cNvPr>
          <p:cNvPicPr>
            <a:picLocks noChangeAspect="1"/>
          </p:cNvPicPr>
          <p:nvPr/>
        </p:nvPicPr>
        <p:blipFill rotWithShape="1">
          <a:blip r:embed="rId2"/>
          <a:srcRect l="1442" t="1" b="33956"/>
          <a:stretch/>
        </p:blipFill>
        <p:spPr>
          <a:xfrm>
            <a:off x="0" y="8728911"/>
            <a:ext cx="6858000" cy="1174471"/>
          </a:xfrm>
          <a:prstGeom prst="rect">
            <a:avLst/>
          </a:prstGeom>
        </p:spPr>
      </p:pic>
      <p:sp>
        <p:nvSpPr>
          <p:cNvPr id="5" name="Rectangle 4">
            <a:extLst>
              <a:ext uri="{FF2B5EF4-FFF2-40B4-BE49-F238E27FC236}">
                <a16:creationId xmlns:a16="http://schemas.microsoft.com/office/drawing/2014/main" id="{1CEA9E95-D37B-4CFB-9C38-F76D9BC77039}"/>
              </a:ext>
            </a:extLst>
          </p:cNvPr>
          <p:cNvSpPr/>
          <p:nvPr/>
        </p:nvSpPr>
        <p:spPr>
          <a:xfrm>
            <a:off x="12526" y="12526"/>
            <a:ext cx="6840000" cy="1816824"/>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6161753-1260-4077-8381-A2672DBEF791}"/>
              </a:ext>
            </a:extLst>
          </p:cNvPr>
          <p:cNvPicPr>
            <a:picLocks noChangeAspect="1"/>
          </p:cNvPicPr>
          <p:nvPr/>
        </p:nvPicPr>
        <p:blipFill rotWithShape="1">
          <a:blip r:embed="rId3"/>
          <a:srcRect l="7036" t="17101" r="11815" b="17533"/>
          <a:stretch/>
        </p:blipFill>
        <p:spPr>
          <a:xfrm>
            <a:off x="90567" y="3231715"/>
            <a:ext cx="3103570" cy="1409417"/>
          </a:xfrm>
          <a:prstGeom prst="rect">
            <a:avLst/>
          </a:prstGeom>
        </p:spPr>
      </p:pic>
      <p:pic>
        <p:nvPicPr>
          <p:cNvPr id="7" name="Picture 6">
            <a:extLst>
              <a:ext uri="{FF2B5EF4-FFF2-40B4-BE49-F238E27FC236}">
                <a16:creationId xmlns:a16="http://schemas.microsoft.com/office/drawing/2014/main" id="{3C744130-E457-4267-95C5-C21D6FADFB59}"/>
              </a:ext>
            </a:extLst>
          </p:cNvPr>
          <p:cNvPicPr>
            <a:picLocks noChangeAspect="1"/>
          </p:cNvPicPr>
          <p:nvPr/>
        </p:nvPicPr>
        <p:blipFill>
          <a:blip r:embed="rId4"/>
          <a:stretch>
            <a:fillRect/>
          </a:stretch>
        </p:blipFill>
        <p:spPr>
          <a:xfrm>
            <a:off x="90567" y="9192752"/>
            <a:ext cx="1876754" cy="648000"/>
          </a:xfrm>
          <a:prstGeom prst="rect">
            <a:avLst/>
          </a:prstGeom>
        </p:spPr>
      </p:pic>
      <p:pic>
        <p:nvPicPr>
          <p:cNvPr id="8" name="Picture 7">
            <a:extLst>
              <a:ext uri="{FF2B5EF4-FFF2-40B4-BE49-F238E27FC236}">
                <a16:creationId xmlns:a16="http://schemas.microsoft.com/office/drawing/2014/main" id="{760AC0B4-83FC-4630-A5FF-987A2FCF1A7C}"/>
              </a:ext>
            </a:extLst>
          </p:cNvPr>
          <p:cNvPicPr>
            <a:picLocks noChangeAspect="1"/>
          </p:cNvPicPr>
          <p:nvPr/>
        </p:nvPicPr>
        <p:blipFill>
          <a:blip r:embed="rId5"/>
          <a:stretch>
            <a:fillRect/>
          </a:stretch>
        </p:blipFill>
        <p:spPr>
          <a:xfrm>
            <a:off x="5714926" y="9192752"/>
            <a:ext cx="1083298" cy="648000"/>
          </a:xfrm>
          <a:prstGeom prst="rect">
            <a:avLst/>
          </a:prstGeom>
        </p:spPr>
      </p:pic>
      <p:pic>
        <p:nvPicPr>
          <p:cNvPr id="10" name="Picture 9">
            <a:extLst>
              <a:ext uri="{FF2B5EF4-FFF2-40B4-BE49-F238E27FC236}">
                <a16:creationId xmlns:a16="http://schemas.microsoft.com/office/drawing/2014/main" id="{65E234CD-9D45-4C1C-BC33-E475B139D38C}"/>
              </a:ext>
            </a:extLst>
          </p:cNvPr>
          <p:cNvPicPr>
            <a:picLocks noChangeAspect="1"/>
          </p:cNvPicPr>
          <p:nvPr/>
        </p:nvPicPr>
        <p:blipFill>
          <a:blip r:embed="rId6"/>
          <a:stretch>
            <a:fillRect/>
          </a:stretch>
        </p:blipFill>
        <p:spPr>
          <a:xfrm>
            <a:off x="2162299" y="9202249"/>
            <a:ext cx="1790400" cy="648000"/>
          </a:xfrm>
          <a:prstGeom prst="rect">
            <a:avLst/>
          </a:prstGeom>
        </p:spPr>
      </p:pic>
      <p:sp>
        <p:nvSpPr>
          <p:cNvPr id="13" name="TextBox 12">
            <a:extLst>
              <a:ext uri="{FF2B5EF4-FFF2-40B4-BE49-F238E27FC236}">
                <a16:creationId xmlns:a16="http://schemas.microsoft.com/office/drawing/2014/main" id="{5648100C-E657-4E75-89DD-9512DFF17AC1}"/>
              </a:ext>
            </a:extLst>
          </p:cNvPr>
          <p:cNvSpPr txBox="1"/>
          <p:nvPr/>
        </p:nvSpPr>
        <p:spPr>
          <a:xfrm>
            <a:off x="3031300" y="97495"/>
            <a:ext cx="3783270" cy="1692771"/>
          </a:xfrm>
          <a:prstGeom prst="rect">
            <a:avLst/>
          </a:prstGeom>
          <a:noFill/>
        </p:spPr>
        <p:txBody>
          <a:bodyPr wrap="square" rtlCol="0">
            <a:spAutoFit/>
          </a:bodyPr>
          <a:lstStyle/>
          <a:p>
            <a:pPr algn="ctr"/>
            <a:r>
              <a:rPr lang="en-GB" sz="4000" dirty="0">
                <a:solidFill>
                  <a:schemeClr val="accent6">
                    <a:lumMod val="50000"/>
                  </a:schemeClr>
                </a:solidFill>
                <a:latin typeface="Berlin Sans FB" panose="020E0602020502020306" pitchFamily="34" charset="0"/>
              </a:rPr>
              <a:t>End of Project Events</a:t>
            </a:r>
          </a:p>
          <a:p>
            <a:pPr algn="ctr"/>
            <a:r>
              <a:rPr lang="en-GB" sz="2400" dirty="0">
                <a:solidFill>
                  <a:schemeClr val="accent2">
                    <a:lumMod val="75000"/>
                  </a:schemeClr>
                </a:solidFill>
                <a:latin typeface="Berlin Sans FB" panose="020E0602020502020306" pitchFamily="34" charset="0"/>
              </a:rPr>
              <a:t>27</a:t>
            </a:r>
            <a:r>
              <a:rPr lang="en-GB" sz="2400" baseline="30000" dirty="0">
                <a:solidFill>
                  <a:schemeClr val="accent2">
                    <a:lumMod val="75000"/>
                  </a:schemeClr>
                </a:solidFill>
                <a:latin typeface="Berlin Sans FB" panose="020E0602020502020306" pitchFamily="34" charset="0"/>
              </a:rPr>
              <a:t>th</a:t>
            </a:r>
            <a:r>
              <a:rPr lang="en-GB" sz="2400" dirty="0">
                <a:solidFill>
                  <a:schemeClr val="accent2">
                    <a:lumMod val="75000"/>
                  </a:schemeClr>
                </a:solidFill>
                <a:latin typeface="Berlin Sans FB" panose="020E0602020502020306" pitchFamily="34" charset="0"/>
              </a:rPr>
              <a:t> Feb – 2</a:t>
            </a:r>
            <a:r>
              <a:rPr lang="en-GB" sz="2400" baseline="30000" dirty="0">
                <a:solidFill>
                  <a:schemeClr val="accent2">
                    <a:lumMod val="75000"/>
                  </a:schemeClr>
                </a:solidFill>
                <a:latin typeface="Berlin Sans FB" panose="020E0602020502020306" pitchFamily="34" charset="0"/>
              </a:rPr>
              <a:t>nd</a:t>
            </a:r>
            <a:r>
              <a:rPr lang="en-GB" sz="2400" dirty="0">
                <a:solidFill>
                  <a:schemeClr val="accent2">
                    <a:lumMod val="75000"/>
                  </a:schemeClr>
                </a:solidFill>
                <a:latin typeface="Berlin Sans FB" panose="020E0602020502020306" pitchFamily="34" charset="0"/>
              </a:rPr>
              <a:t> Mar 2022</a:t>
            </a:r>
          </a:p>
        </p:txBody>
      </p:sp>
      <p:pic>
        <p:nvPicPr>
          <p:cNvPr id="17" name="Picture 16">
            <a:extLst>
              <a:ext uri="{FF2B5EF4-FFF2-40B4-BE49-F238E27FC236}">
                <a16:creationId xmlns:a16="http://schemas.microsoft.com/office/drawing/2014/main" id="{3461A10D-2B20-46E6-9C69-65273FE733C6}"/>
              </a:ext>
            </a:extLst>
          </p:cNvPr>
          <p:cNvPicPr>
            <a:picLocks noChangeAspect="1"/>
          </p:cNvPicPr>
          <p:nvPr/>
        </p:nvPicPr>
        <p:blipFill rotWithShape="1">
          <a:blip r:embed="rId7"/>
          <a:srcRect/>
          <a:stretch/>
        </p:blipFill>
        <p:spPr>
          <a:xfrm>
            <a:off x="56393" y="49574"/>
            <a:ext cx="3161961" cy="1754325"/>
          </a:xfrm>
          <a:prstGeom prst="ellipse">
            <a:avLst/>
          </a:prstGeom>
        </p:spPr>
      </p:pic>
      <p:sp>
        <p:nvSpPr>
          <p:cNvPr id="19" name="TextBox 18">
            <a:extLst>
              <a:ext uri="{FF2B5EF4-FFF2-40B4-BE49-F238E27FC236}">
                <a16:creationId xmlns:a16="http://schemas.microsoft.com/office/drawing/2014/main" id="{DDD438B7-B0A2-4D75-8BA4-04815D5DC0D3}"/>
              </a:ext>
            </a:extLst>
          </p:cNvPr>
          <p:cNvSpPr txBox="1"/>
          <p:nvPr/>
        </p:nvSpPr>
        <p:spPr>
          <a:xfrm>
            <a:off x="68711" y="1913431"/>
            <a:ext cx="6729513" cy="1384995"/>
          </a:xfrm>
          <a:prstGeom prst="rect">
            <a:avLst/>
          </a:prstGeom>
          <a:solidFill>
            <a:schemeClr val="accent6">
              <a:lumMod val="40000"/>
              <a:lumOff val="60000"/>
            </a:schemeClr>
          </a:solidFill>
        </p:spPr>
        <p:txBody>
          <a:bodyPr wrap="square" rtlCol="0">
            <a:spAutoFit/>
          </a:bodyPr>
          <a:lstStyle/>
          <a:p>
            <a:pPr algn="just"/>
            <a:r>
              <a:rPr lang="en-GB" sz="1400" b="1" dirty="0"/>
              <a:t>The </a:t>
            </a:r>
            <a:r>
              <a:rPr lang="en-GB" sz="1400" b="1" dirty="0">
                <a:solidFill>
                  <a:schemeClr val="accent2">
                    <a:lumMod val="75000"/>
                  </a:schemeClr>
                </a:solidFill>
              </a:rPr>
              <a:t>Diverse Forages Project </a:t>
            </a:r>
            <a:r>
              <a:rPr lang="en-GB" sz="1400" b="1" dirty="0"/>
              <a:t>is an ambitious multi-location, 5-year project, with aim of understanding if multi-species herbal leys can achieve acceptable yields of good forage quality for livestock whilst having a positive effect on the environment.  We are now at the end of this project and invite you to join us for an exciting programme of online events in which we will share the findings of this project, and discuss how this might affect grazing livestock in the future.</a:t>
            </a:r>
          </a:p>
        </p:txBody>
      </p:sp>
      <p:sp>
        <p:nvSpPr>
          <p:cNvPr id="20" name="TextBox 19">
            <a:extLst>
              <a:ext uri="{FF2B5EF4-FFF2-40B4-BE49-F238E27FC236}">
                <a16:creationId xmlns:a16="http://schemas.microsoft.com/office/drawing/2014/main" id="{E6ED7B23-3FA2-4C10-93B3-CD70E2346209}"/>
              </a:ext>
            </a:extLst>
          </p:cNvPr>
          <p:cNvSpPr txBox="1"/>
          <p:nvPr/>
        </p:nvSpPr>
        <p:spPr>
          <a:xfrm>
            <a:off x="40463" y="3284589"/>
            <a:ext cx="3485616" cy="369332"/>
          </a:xfrm>
          <a:prstGeom prst="rect">
            <a:avLst/>
          </a:prstGeom>
          <a:noFill/>
        </p:spPr>
        <p:txBody>
          <a:bodyPr wrap="square" rtlCol="0">
            <a:spAutoFit/>
          </a:bodyPr>
          <a:lstStyle/>
          <a:p>
            <a:r>
              <a:rPr lang="en-GB" dirty="0">
                <a:solidFill>
                  <a:schemeClr val="accent6">
                    <a:lumMod val="50000"/>
                  </a:schemeClr>
                </a:solidFill>
                <a:latin typeface="Berlin Sans FB" panose="020E0602020502020306" pitchFamily="34" charset="0"/>
              </a:rPr>
              <a:t>Event Programme</a:t>
            </a:r>
          </a:p>
        </p:txBody>
      </p:sp>
      <p:sp>
        <p:nvSpPr>
          <p:cNvPr id="32" name="TextBox 31">
            <a:extLst>
              <a:ext uri="{FF2B5EF4-FFF2-40B4-BE49-F238E27FC236}">
                <a16:creationId xmlns:a16="http://schemas.microsoft.com/office/drawing/2014/main" id="{32A75D96-3039-4B28-86F9-94809A7D9F51}"/>
              </a:ext>
            </a:extLst>
          </p:cNvPr>
          <p:cNvSpPr txBox="1"/>
          <p:nvPr/>
        </p:nvSpPr>
        <p:spPr>
          <a:xfrm>
            <a:off x="40463" y="3536670"/>
            <a:ext cx="6615925" cy="3616375"/>
          </a:xfrm>
          <a:prstGeom prst="rect">
            <a:avLst/>
          </a:prstGeom>
          <a:noFill/>
        </p:spPr>
        <p:txBody>
          <a:bodyPr wrap="square" rtlCol="0">
            <a:spAutoFit/>
          </a:bodyPr>
          <a:lstStyle/>
          <a:p>
            <a:r>
              <a:rPr lang="en-GB" sz="1300" dirty="0">
                <a:effectLst/>
                <a:latin typeface="Calibri" panose="020F0502020204030204" pitchFamily="34" charset="0"/>
                <a:ea typeface="Calibri" panose="020F0502020204030204" pitchFamily="34" charset="0"/>
              </a:rPr>
              <a:t>The programm</a:t>
            </a:r>
            <a:r>
              <a:rPr lang="en-GB" sz="1300" dirty="0">
                <a:latin typeface="Calibri" panose="020F0502020204030204" pitchFamily="34" charset="0"/>
                <a:ea typeface="Calibri" panose="020F0502020204030204" pitchFamily="34" charset="0"/>
              </a:rPr>
              <a:t>e includes 3 days of short online videos available for you to watch that day or any time in the future followed by a live online expert panel discussion.</a:t>
            </a:r>
          </a:p>
          <a:p>
            <a:endParaRPr lang="en-GB" sz="400" dirty="0">
              <a:latin typeface="Calibri" panose="020F0502020204030204" pitchFamily="34" charset="0"/>
              <a:ea typeface="Calibri" panose="020F0502020204030204" pitchFamily="34" charset="0"/>
            </a:endParaRPr>
          </a:p>
          <a:p>
            <a:r>
              <a:rPr lang="en-GB" sz="1300" b="1" dirty="0">
                <a:effectLst/>
                <a:latin typeface="Calibri" panose="020F0502020204030204" pitchFamily="34" charset="0"/>
                <a:ea typeface="Calibri" panose="020F0502020204030204" pitchFamily="34" charset="0"/>
              </a:rPr>
              <a:t>Day 1 - Sunday 27</a:t>
            </a:r>
            <a:r>
              <a:rPr lang="en-GB" sz="1300" b="1" baseline="30000" dirty="0">
                <a:effectLst/>
                <a:latin typeface="Calibri" panose="020F0502020204030204" pitchFamily="34" charset="0"/>
                <a:ea typeface="Calibri" panose="020F0502020204030204" pitchFamily="34" charset="0"/>
              </a:rPr>
              <a:t>th</a:t>
            </a:r>
            <a:r>
              <a:rPr lang="en-GB" sz="1300" b="1" dirty="0">
                <a:effectLst/>
                <a:latin typeface="Calibri" panose="020F0502020204030204" pitchFamily="34" charset="0"/>
                <a:ea typeface="Calibri" panose="020F0502020204030204" pitchFamily="34" charset="0"/>
              </a:rPr>
              <a:t> February 2022 – video presentations</a:t>
            </a:r>
          </a:p>
          <a:p>
            <a:pPr marL="171450" indent="-171450">
              <a:buFont typeface="Arial" panose="020B0604020202020204" pitchFamily="34" charset="0"/>
              <a:buChar char="•"/>
            </a:pPr>
            <a:r>
              <a:rPr lang="en-GB" sz="1200" b="1" dirty="0">
                <a:solidFill>
                  <a:schemeClr val="accent6">
                    <a:lumMod val="75000"/>
                  </a:schemeClr>
                </a:solidFill>
                <a:effectLst/>
                <a:latin typeface="Calibri" panose="020F0502020204030204" pitchFamily="34" charset="0"/>
                <a:ea typeface="Calibri" panose="020F0502020204030204" pitchFamily="34" charset="0"/>
              </a:rPr>
              <a:t>Introduction to the Diverse Forages Project </a:t>
            </a:r>
            <a:r>
              <a:rPr lang="en-GB" sz="1200" dirty="0">
                <a:effectLst/>
                <a:latin typeface="Calibri" panose="020F0502020204030204" pitchFamily="34" charset="0"/>
                <a:ea typeface="Calibri" panose="020F0502020204030204" pitchFamily="34" charset="0"/>
              </a:rPr>
              <a:t>– Prof. Christopher Reynolds, University of Reading </a:t>
            </a:r>
          </a:p>
          <a:p>
            <a:pPr marL="171450" indent="-171450">
              <a:buFont typeface="Arial" panose="020B0604020202020204" pitchFamily="34" charset="0"/>
              <a:buChar char="•"/>
            </a:pPr>
            <a:r>
              <a:rPr lang="en-GB" sz="1200" b="1" dirty="0">
                <a:solidFill>
                  <a:schemeClr val="accent6">
                    <a:lumMod val="75000"/>
                  </a:schemeClr>
                </a:solidFill>
                <a:effectLst/>
                <a:latin typeface="Calibri" panose="020F0502020204030204" pitchFamily="34" charset="0"/>
                <a:ea typeface="Calibri" panose="020F0502020204030204" pitchFamily="34" charset="0"/>
              </a:rPr>
              <a:t>Introduction to diverse forage species </a:t>
            </a:r>
            <a:r>
              <a:rPr lang="en-GB" sz="1200" dirty="0">
                <a:effectLst/>
                <a:latin typeface="Calibri" panose="020F0502020204030204" pitchFamily="34" charset="0"/>
                <a:ea typeface="Calibri" panose="020F0502020204030204" pitchFamily="34" charset="0"/>
              </a:rPr>
              <a:t>– Sam Lane, Cotswold Seeds</a:t>
            </a:r>
          </a:p>
          <a:p>
            <a:r>
              <a:rPr lang="en-GB" sz="1300" b="1" dirty="0">
                <a:effectLst/>
                <a:latin typeface="Calibri" panose="020F0502020204030204" pitchFamily="34" charset="0"/>
                <a:ea typeface="Calibri" panose="020F0502020204030204" pitchFamily="34" charset="0"/>
              </a:rPr>
              <a:t>Day 2 - Monday 28</a:t>
            </a:r>
            <a:r>
              <a:rPr lang="en-GB" sz="1300" b="1" baseline="30000" dirty="0">
                <a:effectLst/>
                <a:latin typeface="Calibri" panose="020F0502020204030204" pitchFamily="34" charset="0"/>
                <a:ea typeface="Calibri" panose="020F0502020204030204" pitchFamily="34" charset="0"/>
              </a:rPr>
              <a:t>th</a:t>
            </a:r>
            <a:r>
              <a:rPr lang="en-GB" sz="1300" b="1" dirty="0">
                <a:effectLst/>
                <a:latin typeface="Calibri" panose="020F0502020204030204" pitchFamily="34" charset="0"/>
                <a:ea typeface="Calibri" panose="020F0502020204030204" pitchFamily="34" charset="0"/>
              </a:rPr>
              <a:t> February 2022 - video presentations</a:t>
            </a:r>
          </a:p>
          <a:p>
            <a:pPr marL="171450" indent="-171450">
              <a:buFont typeface="Arial" panose="020B0604020202020204" pitchFamily="34" charset="0"/>
              <a:buChar char="•"/>
            </a:pPr>
            <a:r>
              <a:rPr lang="en-GB" sz="1200" b="1" dirty="0">
                <a:solidFill>
                  <a:schemeClr val="accent6">
                    <a:lumMod val="75000"/>
                  </a:schemeClr>
                </a:solidFill>
                <a:effectLst/>
                <a:latin typeface="Calibri" panose="020F0502020204030204" pitchFamily="34" charset="0"/>
                <a:ea typeface="Calibri" panose="020F0502020204030204" pitchFamily="34" charset="0"/>
              </a:rPr>
              <a:t>Results from our research plots </a:t>
            </a:r>
            <a:r>
              <a:rPr lang="en-GB" sz="1200" dirty="0">
                <a:effectLst/>
                <a:latin typeface="Calibri" panose="020F0502020204030204" pitchFamily="34" charset="0"/>
                <a:ea typeface="Calibri" panose="020F0502020204030204" pitchFamily="34" charset="0"/>
              </a:rPr>
              <a:t>– </a:t>
            </a:r>
            <a:r>
              <a:rPr lang="en-GB" sz="1200" dirty="0">
                <a:latin typeface="Calibri" panose="020F0502020204030204" pitchFamily="34" charset="0"/>
                <a:ea typeface="Calibri" panose="020F0502020204030204" pitchFamily="34" charset="0"/>
              </a:rPr>
              <a:t>Zoe Barker</a:t>
            </a:r>
            <a:r>
              <a:rPr lang="en-GB" sz="1200" dirty="0">
                <a:effectLst/>
                <a:latin typeface="Calibri" panose="020F0502020204030204" pitchFamily="34" charset="0"/>
                <a:ea typeface="Calibri" panose="020F0502020204030204" pitchFamily="34" charset="0"/>
              </a:rPr>
              <a:t>, University of Reading</a:t>
            </a:r>
          </a:p>
          <a:p>
            <a:pPr marL="171450" indent="-171450">
              <a:buFont typeface="Arial" panose="020B0604020202020204" pitchFamily="34" charset="0"/>
              <a:buChar char="•"/>
            </a:pPr>
            <a:r>
              <a:rPr lang="en-GB" sz="1200" b="1" dirty="0">
                <a:solidFill>
                  <a:schemeClr val="accent6">
                    <a:lumMod val="75000"/>
                  </a:schemeClr>
                </a:solidFill>
                <a:effectLst/>
                <a:latin typeface="Calibri" panose="020F0502020204030204" pitchFamily="34" charset="0"/>
                <a:ea typeface="Calibri" panose="020F0502020204030204" pitchFamily="34" charset="0"/>
              </a:rPr>
              <a:t>Results from our growing animal trials </a:t>
            </a:r>
            <a:r>
              <a:rPr lang="en-GB" sz="1200" dirty="0">
                <a:effectLst/>
                <a:latin typeface="Calibri" panose="020F0502020204030204" pitchFamily="34" charset="0"/>
                <a:ea typeface="Calibri" panose="020F0502020204030204" pitchFamily="34" charset="0"/>
              </a:rPr>
              <a:t>– </a:t>
            </a:r>
            <a:r>
              <a:rPr lang="en-GB" sz="1200" dirty="0">
                <a:latin typeface="Calibri" panose="020F0502020204030204" pitchFamily="34" charset="0"/>
                <a:ea typeface="Calibri" panose="020F0502020204030204" pitchFamily="34" charset="0"/>
              </a:rPr>
              <a:t>David Humphries</a:t>
            </a:r>
            <a:r>
              <a:rPr lang="en-GB" sz="1200" dirty="0">
                <a:effectLst/>
                <a:latin typeface="Calibri" panose="020F0502020204030204" pitchFamily="34" charset="0"/>
                <a:ea typeface="Calibri" panose="020F0502020204030204" pitchFamily="34" charset="0"/>
              </a:rPr>
              <a:t>, University of Reading</a:t>
            </a:r>
          </a:p>
          <a:p>
            <a:r>
              <a:rPr lang="en-GB" sz="1300" dirty="0">
                <a:effectLst/>
                <a:latin typeface="Calibri" panose="020F0502020204030204" pitchFamily="34" charset="0"/>
                <a:ea typeface="Calibri" panose="020F0502020204030204" pitchFamily="34" charset="0"/>
              </a:rPr>
              <a:t> </a:t>
            </a:r>
            <a:r>
              <a:rPr lang="en-GB" sz="1300" b="1" dirty="0">
                <a:effectLst/>
                <a:latin typeface="Calibri" panose="020F0502020204030204" pitchFamily="34" charset="0"/>
                <a:ea typeface="Calibri" panose="020F0502020204030204" pitchFamily="34" charset="0"/>
              </a:rPr>
              <a:t>Day 3 – Tuesday 1</a:t>
            </a:r>
            <a:r>
              <a:rPr lang="en-GB" sz="1300" b="1" baseline="30000" dirty="0">
                <a:effectLst/>
                <a:latin typeface="Calibri" panose="020F0502020204030204" pitchFamily="34" charset="0"/>
                <a:ea typeface="Calibri" panose="020F0502020204030204" pitchFamily="34" charset="0"/>
              </a:rPr>
              <a:t>st</a:t>
            </a:r>
            <a:r>
              <a:rPr lang="en-GB" sz="1300" b="1" dirty="0">
                <a:effectLst/>
                <a:latin typeface="Calibri" panose="020F0502020204030204" pitchFamily="34" charset="0"/>
                <a:ea typeface="Calibri" panose="020F0502020204030204" pitchFamily="34" charset="0"/>
              </a:rPr>
              <a:t> March 2022 - video presentations</a:t>
            </a:r>
          </a:p>
          <a:p>
            <a:pPr marL="171450" indent="-171450">
              <a:buFont typeface="Arial" panose="020B0604020202020204" pitchFamily="34" charset="0"/>
              <a:buChar char="•"/>
            </a:pPr>
            <a:r>
              <a:rPr lang="en-GB" sz="1200" b="1" dirty="0">
                <a:solidFill>
                  <a:schemeClr val="accent6">
                    <a:lumMod val="75000"/>
                  </a:schemeClr>
                </a:solidFill>
                <a:effectLst/>
                <a:latin typeface="Calibri" panose="020F0502020204030204" pitchFamily="34" charset="0"/>
                <a:ea typeface="Calibri" panose="020F0502020204030204" pitchFamily="34" charset="0"/>
              </a:rPr>
              <a:t>Impacts of multi-species swards on emissions from grazing livestock farms </a:t>
            </a:r>
            <a:r>
              <a:rPr lang="en-GB" sz="1200" dirty="0">
                <a:effectLst/>
                <a:latin typeface="Calibri" panose="020F0502020204030204" pitchFamily="34" charset="0"/>
                <a:ea typeface="Calibri" panose="020F0502020204030204" pitchFamily="34" charset="0"/>
              </a:rPr>
              <a:t>– Prof. Tom </a:t>
            </a:r>
            <a:r>
              <a:rPr lang="en-GB" sz="1200" dirty="0" err="1">
                <a:effectLst/>
                <a:latin typeface="Calibri" panose="020F0502020204030204" pitchFamily="34" charset="0"/>
                <a:ea typeface="Calibri" panose="020F0502020204030204" pitchFamily="34" charset="0"/>
              </a:rPr>
              <a:t>Misslebrook</a:t>
            </a:r>
            <a:r>
              <a:rPr lang="en-GB" sz="1200" dirty="0">
                <a:effectLst/>
                <a:latin typeface="Calibri" panose="020F0502020204030204" pitchFamily="34" charset="0"/>
                <a:ea typeface="Calibri" panose="020F0502020204030204" pitchFamily="34" charset="0"/>
              </a:rPr>
              <a:t>, </a:t>
            </a:r>
            <a:r>
              <a:rPr lang="en-GB" sz="1200" b="0" i="0" dirty="0">
                <a:solidFill>
                  <a:srgbClr val="000000"/>
                </a:solidFill>
                <a:effectLst/>
                <a:latin typeface="Calibri W01 Regular_904604"/>
              </a:rPr>
              <a:t>Rothamsted Research</a:t>
            </a:r>
          </a:p>
          <a:p>
            <a:pPr marL="171450" indent="-171450">
              <a:buFont typeface="Arial" panose="020B0604020202020204" pitchFamily="34" charset="0"/>
              <a:buChar char="•"/>
            </a:pPr>
            <a:r>
              <a:rPr lang="en-GB" sz="1200" b="1" dirty="0">
                <a:solidFill>
                  <a:schemeClr val="accent6">
                    <a:lumMod val="75000"/>
                  </a:schemeClr>
                </a:solidFill>
                <a:effectLst/>
                <a:latin typeface="Calibri" panose="020F0502020204030204" pitchFamily="34" charset="0"/>
                <a:ea typeface="Calibri" panose="020F0502020204030204" pitchFamily="34" charset="0"/>
              </a:rPr>
              <a:t>The role of Multispecies Swards in addressing future challenges </a:t>
            </a:r>
            <a:r>
              <a:rPr lang="en-GB" sz="1200" dirty="0">
                <a:effectLst/>
                <a:latin typeface="Calibri" panose="020F0502020204030204" pitchFamily="34" charset="0"/>
                <a:ea typeface="Calibri" panose="020F0502020204030204" pitchFamily="34" charset="0"/>
              </a:rPr>
              <a:t>– Prof. Tommy Boland, University College Dublin</a:t>
            </a:r>
          </a:p>
          <a:p>
            <a:r>
              <a:rPr lang="en-GB" sz="1400" dirty="0">
                <a:effectLst/>
                <a:latin typeface="Calibri" panose="020F0502020204030204" pitchFamily="34" charset="0"/>
                <a:ea typeface="Calibri" panose="020F0502020204030204" pitchFamily="34" charset="0"/>
              </a:rPr>
              <a:t> </a:t>
            </a:r>
            <a:r>
              <a:rPr lang="en-GB" sz="1300" b="1" dirty="0">
                <a:effectLst/>
                <a:latin typeface="Calibri" panose="020F0502020204030204" pitchFamily="34" charset="0"/>
                <a:ea typeface="Calibri" panose="020F0502020204030204" pitchFamily="34" charset="0"/>
              </a:rPr>
              <a:t>Day 4 – Wednesday 2</a:t>
            </a:r>
            <a:r>
              <a:rPr lang="en-GB" sz="1300" b="1" baseline="30000" dirty="0">
                <a:effectLst/>
                <a:latin typeface="Calibri" panose="020F0502020204030204" pitchFamily="34" charset="0"/>
                <a:ea typeface="Calibri" panose="020F0502020204030204" pitchFamily="34" charset="0"/>
              </a:rPr>
              <a:t>nd</a:t>
            </a:r>
            <a:r>
              <a:rPr lang="en-GB" sz="1300" b="1" dirty="0">
                <a:effectLst/>
                <a:latin typeface="Calibri" panose="020F0502020204030204" pitchFamily="34" charset="0"/>
                <a:ea typeface="Calibri" panose="020F0502020204030204" pitchFamily="34" charset="0"/>
              </a:rPr>
              <a:t> March 2022, 13:30-15:00 – live panel discussion</a:t>
            </a:r>
          </a:p>
          <a:p>
            <a:pPr marL="171450" indent="-171450">
              <a:buFont typeface="Arial" panose="020B0604020202020204" pitchFamily="34" charset="0"/>
              <a:buChar char="•"/>
            </a:pPr>
            <a:r>
              <a:rPr lang="en-GB" sz="1200" b="1" dirty="0">
                <a:solidFill>
                  <a:schemeClr val="accent6">
                    <a:lumMod val="75000"/>
                  </a:schemeClr>
                </a:solidFill>
                <a:latin typeface="Calibri" panose="020F0502020204030204" pitchFamily="34" charset="0"/>
                <a:ea typeface="Calibri" panose="020F0502020204030204" pitchFamily="34" charset="0"/>
              </a:rPr>
              <a:t>Our panel of experts will be online ready to discuss your questions</a:t>
            </a:r>
          </a:p>
          <a:p>
            <a:pPr marL="185738"/>
            <a:r>
              <a:rPr lang="en-GB" sz="1200" dirty="0">
                <a:latin typeface="Calibri" panose="020F0502020204030204" pitchFamily="34" charset="0"/>
                <a:ea typeface="Calibri" panose="020F0502020204030204" pitchFamily="34" charset="0"/>
              </a:rPr>
              <a:t>Panel: Chris Reynolds (Reading Uni), Sam Lane (Cotswold Seeds), Tom </a:t>
            </a:r>
            <a:r>
              <a:rPr lang="en-GB" sz="1200" dirty="0" err="1">
                <a:latin typeface="Calibri" panose="020F0502020204030204" pitchFamily="34" charset="0"/>
                <a:ea typeface="Calibri" panose="020F0502020204030204" pitchFamily="34" charset="0"/>
              </a:rPr>
              <a:t>Misslebrook</a:t>
            </a:r>
            <a:r>
              <a:rPr lang="en-GB" sz="1200" dirty="0">
                <a:latin typeface="Calibri" panose="020F0502020204030204" pitchFamily="34" charset="0"/>
                <a:ea typeface="Calibri" panose="020F0502020204030204" pitchFamily="34" charset="0"/>
              </a:rPr>
              <a:t> (</a:t>
            </a:r>
            <a:r>
              <a:rPr lang="en-GB" sz="1200" b="0" i="0" dirty="0">
                <a:solidFill>
                  <a:srgbClr val="000000"/>
                </a:solidFill>
                <a:effectLst/>
                <a:latin typeface="Calibri W01 Regular_904604"/>
              </a:rPr>
              <a:t>Rothamsted), Hannah Jones (Farm Carbon Toolkit), Tommy Boland (UCD), Paul Muto (Oliver Seeds), </a:t>
            </a:r>
            <a:r>
              <a:rPr lang="en-GB" sz="1200" b="0" i="0" dirty="0">
                <a:effectLst/>
                <a:latin typeface="Calibri W01 Regular_904604"/>
              </a:rPr>
              <a:t>Sam Walker (</a:t>
            </a:r>
            <a:r>
              <a:rPr lang="en-GB" sz="1200" b="0" i="0" dirty="0" err="1">
                <a:effectLst/>
                <a:latin typeface="Calibri W01 Regular_904604"/>
              </a:rPr>
              <a:t>Stantyway</a:t>
            </a:r>
            <a:r>
              <a:rPr lang="en-GB" sz="1200" b="0" i="0" dirty="0">
                <a:effectLst/>
                <a:latin typeface="Calibri W01 Regular_904604"/>
              </a:rPr>
              <a:t> Farm)</a:t>
            </a:r>
            <a:r>
              <a:rPr lang="en-GB" sz="1200" b="0" i="0" dirty="0">
                <a:latin typeface="Calibri" panose="020F0502020204030204" pitchFamily="34" charset="0"/>
              </a:rPr>
              <a:t>.</a:t>
            </a:r>
            <a:endParaRPr lang="en-GB" sz="1200" dirty="0">
              <a:effectLst/>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599536AA-2367-4C37-BFBF-2D7E8BF17DF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361322" y="9013515"/>
            <a:ext cx="833279" cy="832003"/>
          </a:xfrm>
          <a:prstGeom prst="rect">
            <a:avLst/>
          </a:prstGeom>
        </p:spPr>
      </p:pic>
      <p:sp>
        <p:nvSpPr>
          <p:cNvPr id="29" name="TextBox 28">
            <a:extLst>
              <a:ext uri="{FF2B5EF4-FFF2-40B4-BE49-F238E27FC236}">
                <a16:creationId xmlns:a16="http://schemas.microsoft.com/office/drawing/2014/main" id="{0840284F-E4CC-4ADC-A2EB-3F647BDD911B}"/>
              </a:ext>
            </a:extLst>
          </p:cNvPr>
          <p:cNvSpPr txBox="1"/>
          <p:nvPr/>
        </p:nvSpPr>
        <p:spPr>
          <a:xfrm>
            <a:off x="40463" y="7010993"/>
            <a:ext cx="3485616" cy="369332"/>
          </a:xfrm>
          <a:prstGeom prst="rect">
            <a:avLst/>
          </a:prstGeom>
          <a:noFill/>
        </p:spPr>
        <p:txBody>
          <a:bodyPr wrap="square" rtlCol="0">
            <a:spAutoFit/>
          </a:bodyPr>
          <a:lstStyle/>
          <a:p>
            <a:r>
              <a:rPr lang="en-GB" dirty="0">
                <a:solidFill>
                  <a:schemeClr val="accent6">
                    <a:lumMod val="50000"/>
                  </a:schemeClr>
                </a:solidFill>
                <a:latin typeface="Berlin Sans FB" panose="020E0602020502020306" pitchFamily="34" charset="0"/>
              </a:rPr>
              <a:t>How to Register</a:t>
            </a:r>
          </a:p>
        </p:txBody>
      </p:sp>
      <p:sp>
        <p:nvSpPr>
          <p:cNvPr id="30" name="TextBox 29">
            <a:extLst>
              <a:ext uri="{FF2B5EF4-FFF2-40B4-BE49-F238E27FC236}">
                <a16:creationId xmlns:a16="http://schemas.microsoft.com/office/drawing/2014/main" id="{D7D40E9C-8F84-4725-AF28-3F4333A25889}"/>
              </a:ext>
            </a:extLst>
          </p:cNvPr>
          <p:cNvSpPr txBox="1"/>
          <p:nvPr/>
        </p:nvSpPr>
        <p:spPr>
          <a:xfrm>
            <a:off x="40463" y="7254610"/>
            <a:ext cx="6729513" cy="877163"/>
          </a:xfrm>
          <a:prstGeom prst="rect">
            <a:avLst/>
          </a:prstGeom>
          <a:noFill/>
        </p:spPr>
        <p:txBody>
          <a:bodyPr wrap="square" rtlCol="0">
            <a:spAutoFit/>
          </a:bodyPr>
          <a:lstStyle/>
          <a:p>
            <a:r>
              <a:rPr lang="en-GB" sz="1300" dirty="0">
                <a:latin typeface="Calibri" panose="020F0502020204030204" pitchFamily="34" charset="0"/>
                <a:ea typeface="Calibri" panose="020F0502020204030204" pitchFamily="34" charset="0"/>
              </a:rPr>
              <a:t>S</a:t>
            </a:r>
            <a:r>
              <a:rPr lang="en-GB" sz="1300" dirty="0">
                <a:effectLst/>
                <a:latin typeface="Calibri" panose="020F0502020204030204" pitchFamily="34" charset="0"/>
                <a:ea typeface="Calibri" panose="020F0502020204030204" pitchFamily="34" charset="0"/>
              </a:rPr>
              <a:t>imply get your free ‘ticket’ by registering via </a:t>
            </a:r>
            <a:r>
              <a:rPr lang="en-GB" sz="1300" dirty="0" err="1">
                <a:effectLst/>
                <a:latin typeface="Calibri" panose="020F0502020204030204" pitchFamily="34" charset="0"/>
                <a:ea typeface="Calibri" panose="020F0502020204030204" pitchFamily="34" charset="0"/>
              </a:rPr>
              <a:t>EventBrite</a:t>
            </a:r>
            <a:r>
              <a:rPr lang="en-GB" sz="1300" dirty="0">
                <a:effectLst/>
                <a:latin typeface="Calibri" panose="020F0502020204030204" pitchFamily="34" charset="0"/>
                <a:ea typeface="Calibri" panose="020F0502020204030204" pitchFamily="34" charset="0"/>
              </a:rPr>
              <a:t>. </a:t>
            </a:r>
          </a:p>
          <a:p>
            <a:r>
              <a:rPr lang="en-GB" sz="1200" dirty="0">
                <a:effectLst/>
                <a:latin typeface="Calibri" panose="020F0502020204030204" pitchFamily="34" charset="0"/>
                <a:ea typeface="Calibri" panose="020F0502020204030204" pitchFamily="34" charset="0"/>
                <a:hlinkClick r:id="rId9"/>
              </a:rPr>
              <a:t>https://www.eventbrite.co.uk/e/diverse-forages-project-end-of-project-event-tickets-265792180567</a:t>
            </a:r>
            <a:r>
              <a:rPr lang="en-GB" sz="1200" dirty="0">
                <a:effectLst/>
                <a:latin typeface="Calibri" panose="020F0502020204030204" pitchFamily="34" charset="0"/>
                <a:ea typeface="Calibri" panose="020F0502020204030204" pitchFamily="34" charset="0"/>
              </a:rPr>
              <a:t> </a:t>
            </a:r>
          </a:p>
          <a:p>
            <a:r>
              <a:rPr lang="en-GB" sz="1300" dirty="0">
                <a:effectLst/>
                <a:latin typeface="Calibri" panose="020F0502020204030204" pitchFamily="34" charset="0"/>
                <a:ea typeface="Calibri" panose="020F0502020204030204" pitchFamily="34" charset="0"/>
              </a:rPr>
              <a:t>You will receive a link to the online panel discussion and will receive emails on days 1-3 containing links to the video presentations.</a:t>
            </a:r>
          </a:p>
        </p:txBody>
      </p:sp>
      <p:sp>
        <p:nvSpPr>
          <p:cNvPr id="16" name="TextBox 15">
            <a:extLst>
              <a:ext uri="{FF2B5EF4-FFF2-40B4-BE49-F238E27FC236}">
                <a16:creationId xmlns:a16="http://schemas.microsoft.com/office/drawing/2014/main" id="{32F2B719-60F2-4FD8-8D98-61AE5C2B22EF}"/>
              </a:ext>
            </a:extLst>
          </p:cNvPr>
          <p:cNvSpPr txBox="1"/>
          <p:nvPr/>
        </p:nvSpPr>
        <p:spPr>
          <a:xfrm>
            <a:off x="76200" y="8201694"/>
            <a:ext cx="6729513" cy="492443"/>
          </a:xfrm>
          <a:prstGeom prst="rect">
            <a:avLst/>
          </a:prstGeom>
          <a:solidFill>
            <a:schemeClr val="accent6">
              <a:lumMod val="40000"/>
              <a:lumOff val="60000"/>
            </a:schemeClr>
          </a:solidFill>
        </p:spPr>
        <p:txBody>
          <a:bodyPr wrap="square" rtlCol="0">
            <a:spAutoFit/>
          </a:bodyPr>
          <a:lstStyle/>
          <a:p>
            <a:pPr algn="just"/>
            <a:r>
              <a:rPr lang="en-GB" sz="1300" b="1" dirty="0"/>
              <a:t>For more details of the Diverse Forages Project and our expert panel please visit</a:t>
            </a:r>
          </a:p>
          <a:p>
            <a:pPr algn="just"/>
            <a:r>
              <a:rPr lang="en-GB" sz="1300" b="1" dirty="0">
                <a:hlinkClick r:id="rId10"/>
              </a:rPr>
              <a:t>https://sway.office.com/Nq8bsUZmq10fFNLN?ref=Link</a:t>
            </a:r>
            <a:r>
              <a:rPr lang="en-GB" sz="1300" b="1" dirty="0"/>
              <a:t> </a:t>
            </a:r>
          </a:p>
        </p:txBody>
      </p:sp>
    </p:spTree>
    <p:extLst>
      <p:ext uri="{BB962C8B-B14F-4D97-AF65-F5344CB8AC3E}">
        <p14:creationId xmlns:p14="http://schemas.microsoft.com/office/powerpoint/2010/main" val="3503198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7B6F8C1D55E740A86C3D17FE4F864C" ma:contentTypeVersion="14" ma:contentTypeDescription="Create a new document." ma:contentTypeScope="" ma:versionID="2d63c69b731d64598e1e97eccd357c4e">
  <xsd:schema xmlns:xsd="http://www.w3.org/2001/XMLSchema" xmlns:xs="http://www.w3.org/2001/XMLSchema" xmlns:p="http://schemas.microsoft.com/office/2006/metadata/properties" xmlns:ns3="4b1b8ad2-25ec-42ec-9009-2c28d15fa68d" xmlns:ns4="7a53fc00-a274-428f-8a2c-10e8937a935a" targetNamespace="http://schemas.microsoft.com/office/2006/metadata/properties" ma:root="true" ma:fieldsID="60117e8360c841c1239c54b68d004a29" ns3:_="" ns4:_="">
    <xsd:import namespace="4b1b8ad2-25ec-42ec-9009-2c28d15fa68d"/>
    <xsd:import namespace="7a53fc00-a274-428f-8a2c-10e8937a935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b8ad2-25ec-42ec-9009-2c28d15fa6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53fc00-a274-428f-8a2c-10e8937a93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550EF5-63BB-46FB-B5C8-66D6A59DC3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1b8ad2-25ec-42ec-9009-2c28d15fa68d"/>
    <ds:schemaRef ds:uri="7a53fc00-a274-428f-8a2c-10e8937a9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8023CE-2FCE-44F3-9650-1AFE51401C21}">
  <ds:schemaRefs>
    <ds:schemaRef ds:uri="http://schemas.microsoft.com/sharepoint/v3/contenttype/forms"/>
  </ds:schemaRefs>
</ds:datastoreItem>
</file>

<file path=customXml/itemProps3.xml><?xml version="1.0" encoding="utf-8"?>
<ds:datastoreItem xmlns:ds="http://schemas.openxmlformats.org/officeDocument/2006/customXml" ds:itemID="{09979E16-7B4D-4B69-90DD-9237AEA8729E}">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4b1b8ad2-25ec-42ec-9009-2c28d15fa68d"/>
    <ds:schemaRef ds:uri="http://schemas.microsoft.com/office/infopath/2007/PartnerControls"/>
    <ds:schemaRef ds:uri="http://schemas.openxmlformats.org/package/2006/metadata/core-properties"/>
    <ds:schemaRef ds:uri="7a53fc00-a274-428f-8a2c-10e8937a935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816</TotalTime>
  <Words>257</Words>
  <Application>Microsoft Office PowerPoint</Application>
  <PresentationFormat>A4 Paper (210x297 mm)</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Berlin Sans FB</vt:lpstr>
      <vt:lpstr>Calibri</vt:lpstr>
      <vt:lpstr>Calibri Light</vt:lpstr>
      <vt:lpstr>Calibri W01 Regular_904604</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Barker</dc:creator>
  <cp:lastModifiedBy>Sandra Pattinson</cp:lastModifiedBy>
  <cp:revision>53</cp:revision>
  <cp:lastPrinted>2020-02-27T12:40:06Z</cp:lastPrinted>
  <dcterms:created xsi:type="dcterms:W3CDTF">2020-02-18T10:55:16Z</dcterms:created>
  <dcterms:modified xsi:type="dcterms:W3CDTF">2022-02-10T15:32:16Z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0x010100AB7B6F8C1D55E740A86C3D17FE4F864C</vt:lpwstr>
  </property>
</Properties>
</file>