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</p:sldMasterIdLst>
  <p:notesMasterIdLst>
    <p:notesMasterId r:id="rId28"/>
  </p:notesMasterIdLst>
  <p:sldIdLst>
    <p:sldId id="256" r:id="rId5"/>
    <p:sldId id="276" r:id="rId6"/>
    <p:sldId id="275" r:id="rId7"/>
    <p:sldId id="273" r:id="rId8"/>
    <p:sldId id="258" r:id="rId9"/>
    <p:sldId id="259" r:id="rId10"/>
    <p:sldId id="261" r:id="rId11"/>
    <p:sldId id="263" r:id="rId12"/>
    <p:sldId id="262" r:id="rId13"/>
    <p:sldId id="277" r:id="rId14"/>
    <p:sldId id="260" r:id="rId15"/>
    <p:sldId id="264" r:id="rId16"/>
    <p:sldId id="268" r:id="rId17"/>
    <p:sldId id="278" r:id="rId18"/>
    <p:sldId id="269" r:id="rId19"/>
    <p:sldId id="270" r:id="rId20"/>
    <p:sldId id="265" r:id="rId21"/>
    <p:sldId id="266" r:id="rId22"/>
    <p:sldId id="279" r:id="rId23"/>
    <p:sldId id="281" r:id="rId24"/>
    <p:sldId id="267" r:id="rId25"/>
    <p:sldId id="271" r:id="rId26"/>
    <p:sldId id="27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332" autoAdjust="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AAEB0-6E5A-43FF-8636-2B54592FB579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2B64E-7604-4326-B8F6-9C536AE5A6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031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F0010-488B-4501-ADC5-64D582BE0F80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04598-EF2D-4492-A306-F81E467DCD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994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F0010-488B-4501-ADC5-64D582BE0F80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04598-EF2D-4492-A306-F81E467DCD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970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F0010-488B-4501-ADC5-64D582BE0F80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04598-EF2D-4492-A306-F81E467DCD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982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F0010-488B-4501-ADC5-64D582BE0F80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04598-EF2D-4492-A306-F81E467DCD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463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F0010-488B-4501-ADC5-64D582BE0F80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04598-EF2D-4492-A306-F81E467DCD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446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F0010-488B-4501-ADC5-64D582BE0F80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04598-EF2D-4492-A306-F81E467DCD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212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F0010-488B-4501-ADC5-64D582BE0F80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04598-EF2D-4492-A306-F81E467DCD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122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F0010-488B-4501-ADC5-64D582BE0F80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04598-EF2D-4492-A306-F81E467DCD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343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F0010-488B-4501-ADC5-64D582BE0F80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04598-EF2D-4492-A306-F81E467DCD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053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F0010-488B-4501-ADC5-64D582BE0F80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04598-EF2D-4492-A306-F81E467DCD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45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F0010-488B-4501-ADC5-64D582BE0F80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04598-EF2D-4492-A306-F81E467DCD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209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F0010-488B-4501-ADC5-64D582BE0F80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04598-EF2D-4492-A306-F81E467DCD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091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7171" y="505839"/>
            <a:ext cx="1003050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5400" b="1" dirty="0"/>
              <a:t>British Grassland </a:t>
            </a:r>
            <a:r>
              <a:rPr lang="en-GB" sz="5400" b="1" dirty="0" smtClean="0"/>
              <a:t>Society</a:t>
            </a:r>
          </a:p>
          <a:p>
            <a:pPr algn="ctr"/>
            <a:endParaRPr lang="en-GB" sz="5400" b="1" dirty="0"/>
          </a:p>
          <a:p>
            <a:pPr algn="ctr"/>
            <a:r>
              <a:rPr lang="en-GB" sz="5400" b="1" dirty="0"/>
              <a:t>Grassland Farmer of the Year </a:t>
            </a:r>
            <a:r>
              <a:rPr lang="en-GB" sz="5400" b="1" dirty="0" smtClean="0"/>
              <a:t>2022</a:t>
            </a:r>
            <a:endParaRPr lang="en-GB" sz="5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10" y="183786"/>
            <a:ext cx="1106914" cy="11239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19" y="183786"/>
            <a:ext cx="1106914" cy="11239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94" y="3870415"/>
            <a:ext cx="2220807" cy="20906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886" y="3870415"/>
            <a:ext cx="2095609" cy="20906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949" y="4083647"/>
            <a:ext cx="3950589" cy="169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89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"/>
          <a:stretch/>
        </p:blipFill>
        <p:spPr>
          <a:xfrm>
            <a:off x="123825" y="142875"/>
            <a:ext cx="8096447" cy="6572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/>
          <a:stretch/>
        </p:blipFill>
        <p:spPr>
          <a:xfrm>
            <a:off x="5156597" y="142875"/>
            <a:ext cx="6873478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43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944" y="249156"/>
            <a:ext cx="5350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Farm 2: Monday 26 September</a:t>
            </a:r>
            <a:endParaRPr lang="en-GB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64944" y="2049649"/>
            <a:ext cx="338930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Aled &amp; </a:t>
            </a:r>
            <a:r>
              <a:rPr lang="en-GB" sz="3200" dirty="0" err="1" smtClean="0"/>
              <a:t>Owain</a:t>
            </a:r>
            <a:r>
              <a:rPr lang="en-GB" sz="3200" dirty="0" smtClean="0"/>
              <a:t> Rees</a:t>
            </a:r>
          </a:p>
          <a:p>
            <a:pPr algn="ctr"/>
            <a:r>
              <a:rPr lang="en-GB" sz="3200" dirty="0" err="1" smtClean="0"/>
              <a:t>Treclyn</a:t>
            </a:r>
            <a:r>
              <a:rPr lang="en-GB" sz="3200" dirty="0" smtClean="0"/>
              <a:t> </a:t>
            </a:r>
            <a:r>
              <a:rPr lang="en-GB" sz="3200" dirty="0" err="1" smtClean="0"/>
              <a:t>Isaf</a:t>
            </a:r>
            <a:endParaRPr lang="en-GB" sz="3200" dirty="0" smtClean="0"/>
          </a:p>
          <a:p>
            <a:pPr algn="ctr"/>
            <a:r>
              <a:rPr lang="en-GB" sz="3200" dirty="0" err="1" smtClean="0"/>
              <a:t>Eglwyswrw</a:t>
            </a:r>
            <a:endParaRPr lang="en-GB" sz="3200" dirty="0" smtClean="0"/>
          </a:p>
          <a:p>
            <a:pPr algn="ctr"/>
            <a:r>
              <a:rPr lang="en-GB" sz="3200" dirty="0" err="1" smtClean="0"/>
              <a:t>Crymych</a:t>
            </a:r>
            <a:endParaRPr lang="en-GB" sz="3200" dirty="0" smtClean="0"/>
          </a:p>
          <a:p>
            <a:pPr algn="ctr"/>
            <a:endParaRPr lang="en-GB" sz="3200" dirty="0"/>
          </a:p>
          <a:p>
            <a:pPr algn="ctr"/>
            <a:r>
              <a:rPr lang="en-GB" sz="2400" dirty="0" smtClean="0"/>
              <a:t>Cardigan &amp; District Grassland Society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0" y="1057274"/>
            <a:ext cx="7353300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31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216" y="452285"/>
            <a:ext cx="421519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Farm size: </a:t>
            </a:r>
          </a:p>
          <a:p>
            <a:r>
              <a:rPr lang="en-GB" sz="2800" dirty="0"/>
              <a:t>	</a:t>
            </a:r>
            <a:r>
              <a:rPr lang="en-GB" sz="2800" dirty="0" smtClean="0"/>
              <a:t>105 hectares (950 acres)</a:t>
            </a:r>
          </a:p>
          <a:p>
            <a:r>
              <a:rPr lang="en-GB" sz="2800" dirty="0" smtClean="0"/>
              <a:t>Altitude: </a:t>
            </a:r>
          </a:p>
          <a:p>
            <a:r>
              <a:rPr lang="en-GB" sz="2800" dirty="0"/>
              <a:t>	</a:t>
            </a:r>
            <a:r>
              <a:rPr lang="en-GB" sz="2800" dirty="0" smtClean="0"/>
              <a:t>152 m (500 feet)</a:t>
            </a:r>
          </a:p>
        </p:txBody>
      </p:sp>
      <p:sp>
        <p:nvSpPr>
          <p:cNvPr id="3" name="Rectangle 2"/>
          <p:cNvSpPr/>
          <p:nvPr/>
        </p:nvSpPr>
        <p:spPr>
          <a:xfrm>
            <a:off x="196645" y="2530676"/>
            <a:ext cx="401156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/>
              <a:t>380 pedigree Holstein cows, 20 Jersey cross</a:t>
            </a:r>
            <a:endParaRPr lang="en-GB" sz="2800" dirty="0"/>
          </a:p>
          <a:p>
            <a:r>
              <a:rPr lang="en-GB" sz="2800" dirty="0" smtClean="0"/>
              <a:t>Spring &amp; autumn calving</a:t>
            </a:r>
            <a:endParaRPr lang="en-GB" sz="2800" dirty="0"/>
          </a:p>
          <a:p>
            <a:endParaRPr lang="en-GB" sz="2800" dirty="0"/>
          </a:p>
          <a:p>
            <a:r>
              <a:rPr lang="en-GB" sz="2800" dirty="0" smtClean="0"/>
              <a:t>7333 litres/cow</a:t>
            </a:r>
            <a:endParaRPr lang="en-GB" sz="2800" dirty="0"/>
          </a:p>
          <a:p>
            <a:r>
              <a:rPr lang="en-GB" sz="2800" dirty="0" smtClean="0"/>
              <a:t>4010 litres </a:t>
            </a:r>
            <a:r>
              <a:rPr lang="en-GB" sz="2800" dirty="0"/>
              <a:t>from </a:t>
            </a:r>
            <a:r>
              <a:rPr lang="en-GB" sz="2800" dirty="0" smtClean="0"/>
              <a:t>forage</a:t>
            </a:r>
            <a:endParaRPr lang="en-GB" sz="2800" dirty="0"/>
          </a:p>
          <a:p>
            <a:r>
              <a:rPr lang="en-GB" sz="2800" dirty="0" err="1"/>
              <a:t>Concs</a:t>
            </a:r>
            <a:r>
              <a:rPr lang="en-GB" sz="2800" dirty="0"/>
              <a:t>: </a:t>
            </a:r>
            <a:r>
              <a:rPr lang="en-GB" sz="2800" dirty="0" smtClean="0"/>
              <a:t>1661 kg/cow</a:t>
            </a:r>
            <a:endParaRPr lang="en-GB" sz="2800" dirty="0"/>
          </a:p>
          <a:p>
            <a:r>
              <a:rPr lang="en-GB" sz="2800" dirty="0"/>
              <a:t>SR </a:t>
            </a:r>
            <a:r>
              <a:rPr lang="en-GB" sz="2800" dirty="0" smtClean="0"/>
              <a:t>2.75 cows/ha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50" y="628650"/>
            <a:ext cx="73660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16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359228"/>
            <a:ext cx="7922987" cy="5942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9"/>
          <a:stretch/>
        </p:blipFill>
        <p:spPr>
          <a:xfrm>
            <a:off x="7177315" y="130629"/>
            <a:ext cx="4860474" cy="27282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315" y="2885392"/>
            <a:ext cx="4860474" cy="364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66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3" b="25439"/>
          <a:stretch/>
        </p:blipFill>
        <p:spPr>
          <a:xfrm>
            <a:off x="152400" y="153823"/>
            <a:ext cx="7084684" cy="31258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7" b="27171"/>
          <a:stretch/>
        </p:blipFill>
        <p:spPr>
          <a:xfrm>
            <a:off x="152400" y="3279655"/>
            <a:ext cx="7084684" cy="3403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" t="13108" r="-233" b="621"/>
          <a:stretch/>
        </p:blipFill>
        <p:spPr>
          <a:xfrm>
            <a:off x="7237084" y="153823"/>
            <a:ext cx="4670199" cy="3021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083" y="3122435"/>
            <a:ext cx="4670199" cy="350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88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/>
          <a:stretch/>
        </p:blipFill>
        <p:spPr>
          <a:xfrm>
            <a:off x="5227769" y="4008052"/>
            <a:ext cx="3359943" cy="27531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0" y="134937"/>
            <a:ext cx="4969669" cy="66262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1" r="3855"/>
          <a:stretch/>
        </p:blipFill>
        <p:spPr>
          <a:xfrm>
            <a:off x="5227769" y="134936"/>
            <a:ext cx="3359943" cy="35248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621" y="1200150"/>
            <a:ext cx="3369037" cy="449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2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326" y="528636"/>
            <a:ext cx="7559674" cy="56697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123826"/>
            <a:ext cx="4514850" cy="33861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6"/>
          <a:stretch/>
        </p:blipFill>
        <p:spPr>
          <a:xfrm>
            <a:off x="190499" y="3619500"/>
            <a:ext cx="4514849" cy="304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88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944" y="249156"/>
            <a:ext cx="5321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Farm 3: Tuesday 27 September</a:t>
            </a:r>
            <a:endParaRPr lang="en-GB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64944" y="2049649"/>
            <a:ext cx="33893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Jeremy Way &amp; Kate </a:t>
            </a:r>
            <a:r>
              <a:rPr lang="en-GB" sz="3200" dirty="0" err="1" smtClean="0"/>
              <a:t>Lywood</a:t>
            </a:r>
            <a:endParaRPr lang="en-GB" sz="3200" dirty="0"/>
          </a:p>
          <a:p>
            <a:pPr algn="ctr"/>
            <a:r>
              <a:rPr lang="en-GB" sz="3200" dirty="0" smtClean="0"/>
              <a:t>Marshalls Farm</a:t>
            </a:r>
          </a:p>
          <a:p>
            <a:pPr algn="ctr"/>
            <a:r>
              <a:rPr lang="en-GB" sz="3200" dirty="0" err="1" smtClean="0"/>
              <a:t>Kirdford</a:t>
            </a:r>
            <a:endParaRPr lang="en-GB" sz="3200" dirty="0" smtClean="0"/>
          </a:p>
          <a:p>
            <a:pPr algn="ctr"/>
            <a:r>
              <a:rPr lang="en-GB" sz="3200" dirty="0" err="1" smtClean="0"/>
              <a:t>Billingshurst</a:t>
            </a:r>
            <a:endParaRPr lang="en-GB" sz="3200" dirty="0" smtClean="0"/>
          </a:p>
          <a:p>
            <a:pPr algn="ctr"/>
            <a:endParaRPr lang="en-GB" sz="3200" dirty="0"/>
          </a:p>
          <a:p>
            <a:pPr algn="ctr"/>
            <a:r>
              <a:rPr lang="en-GB" sz="2400" dirty="0" smtClean="0"/>
              <a:t>West Sussex Grassland Society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5" y="1057274"/>
            <a:ext cx="7324725" cy="549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80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216" y="452285"/>
            <a:ext cx="456766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Farm size: </a:t>
            </a:r>
          </a:p>
          <a:p>
            <a:r>
              <a:rPr lang="en-GB" sz="2800" dirty="0"/>
              <a:t>	</a:t>
            </a:r>
            <a:r>
              <a:rPr lang="en-GB" sz="2800" dirty="0" smtClean="0"/>
              <a:t>445 hectares (1100 acres)</a:t>
            </a:r>
          </a:p>
          <a:p>
            <a:r>
              <a:rPr lang="en-GB" sz="2800" dirty="0" smtClean="0"/>
              <a:t>Altitude: </a:t>
            </a:r>
          </a:p>
          <a:p>
            <a:r>
              <a:rPr lang="en-GB" sz="2800" dirty="0"/>
              <a:t>	</a:t>
            </a:r>
            <a:r>
              <a:rPr lang="en-GB" sz="2800" dirty="0" smtClean="0"/>
              <a:t>40 m (131 feet)</a:t>
            </a:r>
          </a:p>
        </p:txBody>
      </p:sp>
      <p:sp>
        <p:nvSpPr>
          <p:cNvPr id="6" name="Rectangle 5"/>
          <p:cNvSpPr/>
          <p:nvPr/>
        </p:nvSpPr>
        <p:spPr>
          <a:xfrm>
            <a:off x="196645" y="2530676"/>
            <a:ext cx="401156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/>
              <a:t>320 crossbred cows (Friesian/Norwegian Red/Jersey)</a:t>
            </a:r>
            <a:endParaRPr lang="en-GB" sz="2800" dirty="0"/>
          </a:p>
          <a:p>
            <a:r>
              <a:rPr lang="en-GB" sz="2800" dirty="0" smtClean="0"/>
              <a:t>Spring calving</a:t>
            </a:r>
            <a:endParaRPr lang="en-GB" sz="2800" dirty="0"/>
          </a:p>
          <a:p>
            <a:endParaRPr lang="en-GB" sz="2800" dirty="0"/>
          </a:p>
          <a:p>
            <a:r>
              <a:rPr lang="en-GB" sz="2800" dirty="0" smtClean="0"/>
              <a:t>5718 litres/cow</a:t>
            </a:r>
            <a:endParaRPr lang="en-GB" sz="2800" dirty="0"/>
          </a:p>
          <a:p>
            <a:r>
              <a:rPr lang="en-GB" sz="2800" dirty="0" smtClean="0"/>
              <a:t>2997 litres </a:t>
            </a:r>
            <a:r>
              <a:rPr lang="en-GB" sz="2800" dirty="0"/>
              <a:t>from </a:t>
            </a:r>
            <a:r>
              <a:rPr lang="en-GB" sz="2800" dirty="0" smtClean="0"/>
              <a:t>forage</a:t>
            </a:r>
            <a:endParaRPr lang="en-GB" sz="2800" dirty="0"/>
          </a:p>
          <a:p>
            <a:r>
              <a:rPr lang="en-GB" sz="2800" dirty="0" err="1"/>
              <a:t>Concs</a:t>
            </a:r>
            <a:r>
              <a:rPr lang="en-GB" sz="2800" dirty="0"/>
              <a:t>: </a:t>
            </a:r>
            <a:r>
              <a:rPr lang="en-GB" sz="2800" dirty="0" smtClean="0"/>
              <a:t>1289 kg/cow</a:t>
            </a:r>
            <a:endParaRPr lang="en-GB" sz="2800" dirty="0"/>
          </a:p>
          <a:p>
            <a:r>
              <a:rPr lang="en-GB" sz="2800" dirty="0"/>
              <a:t>SR </a:t>
            </a:r>
            <a:r>
              <a:rPr lang="en-GB" sz="2800" dirty="0" smtClean="0"/>
              <a:t>1.19 cows/ha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0" y="657224"/>
            <a:ext cx="7454900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1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6"/>
          <a:stretch/>
        </p:blipFill>
        <p:spPr>
          <a:xfrm>
            <a:off x="3895726" y="230316"/>
            <a:ext cx="8191500" cy="6397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14300"/>
            <a:ext cx="4419600" cy="3314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3429000"/>
            <a:ext cx="4419599" cy="331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6" t="8706" r="33092" b="32366"/>
          <a:stretch/>
        </p:blipFill>
        <p:spPr>
          <a:xfrm>
            <a:off x="895536" y="1318267"/>
            <a:ext cx="2722619" cy="38232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" t="18533" r="47666" b="21466"/>
          <a:stretch/>
        </p:blipFill>
        <p:spPr>
          <a:xfrm>
            <a:off x="4669462" y="1478354"/>
            <a:ext cx="3504078" cy="35514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4" t="13067" r="43866" b="20533"/>
          <a:stretch/>
        </p:blipFill>
        <p:spPr>
          <a:xfrm>
            <a:off x="9242307" y="1318267"/>
            <a:ext cx="1918341" cy="38366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4856" y="5154948"/>
            <a:ext cx="236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Claire &amp; John Beckett</a:t>
            </a:r>
          </a:p>
          <a:p>
            <a:pPr algn="ctr"/>
            <a:r>
              <a:rPr lang="en-GB" dirty="0" smtClean="0"/>
              <a:t>Ulster GS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438796" y="5141519"/>
            <a:ext cx="1965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Aled &amp; </a:t>
            </a:r>
            <a:r>
              <a:rPr lang="en-GB" dirty="0" err="1" smtClean="0"/>
              <a:t>Owain</a:t>
            </a:r>
            <a:r>
              <a:rPr lang="en-GB" dirty="0" smtClean="0"/>
              <a:t> Rees</a:t>
            </a:r>
          </a:p>
          <a:p>
            <a:pPr algn="ctr"/>
            <a:r>
              <a:rPr lang="en-GB" dirty="0" smtClean="0"/>
              <a:t>Cardigan GS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819399" y="5154948"/>
            <a:ext cx="2764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Jeremy Way &amp; Kate </a:t>
            </a:r>
            <a:r>
              <a:rPr lang="en-GB" dirty="0" err="1" smtClean="0"/>
              <a:t>Lywood</a:t>
            </a:r>
            <a:endParaRPr lang="en-GB" dirty="0" smtClean="0"/>
          </a:p>
          <a:p>
            <a:pPr algn="ctr"/>
            <a:r>
              <a:rPr lang="en-GB" dirty="0" smtClean="0"/>
              <a:t>West Sussex GS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007822" y="80962"/>
            <a:ext cx="67984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 smtClean="0"/>
              <a:t>The Finalists</a:t>
            </a:r>
          </a:p>
          <a:p>
            <a:pPr algn="ctr"/>
            <a:r>
              <a:rPr lang="en-GB" sz="3200" b="1" dirty="0" smtClean="0"/>
              <a:t>BGS Grassland Farmer of the Year 2022</a:t>
            </a:r>
            <a:endParaRPr lang="en-GB" sz="32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964" y="5804784"/>
            <a:ext cx="969398" cy="9125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640" y="5801279"/>
            <a:ext cx="918262" cy="9160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959" y="5855194"/>
            <a:ext cx="1886457" cy="80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8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190499"/>
            <a:ext cx="8636000" cy="647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6" r="19869"/>
          <a:stretch/>
        </p:blipFill>
        <p:spPr>
          <a:xfrm>
            <a:off x="6096000" y="190499"/>
            <a:ext cx="5910943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93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5" y="351063"/>
            <a:ext cx="8300017" cy="62250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269" y="95249"/>
            <a:ext cx="4920456" cy="656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83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2" y="1028700"/>
            <a:ext cx="7645397" cy="5734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127" y="195943"/>
            <a:ext cx="6070603" cy="455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32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3609" y="155406"/>
            <a:ext cx="74776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/>
              <a:t>British Grassland Society</a:t>
            </a:r>
          </a:p>
          <a:p>
            <a:pPr algn="ctr"/>
            <a:r>
              <a:rPr lang="en-GB" sz="4000" b="1" dirty="0"/>
              <a:t>Grassland Farmer of the Year </a:t>
            </a:r>
            <a:r>
              <a:rPr lang="en-GB" sz="4000" b="1" dirty="0" smtClean="0"/>
              <a:t>2022</a:t>
            </a:r>
            <a:endParaRPr lang="en-GB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10" y="183786"/>
            <a:ext cx="1106914" cy="11239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19" y="183786"/>
            <a:ext cx="1106914" cy="11239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54" y="3798744"/>
            <a:ext cx="2093837" cy="1971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021" y="3798744"/>
            <a:ext cx="1975798" cy="19711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87675" y="2573661"/>
            <a:ext cx="8529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/>
              <a:t>Thank you to our competition sponsors</a:t>
            </a:r>
            <a:endParaRPr lang="en-GB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502" y="3970019"/>
            <a:ext cx="3525338" cy="151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72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41"/>
          <a:stretch/>
        </p:blipFill>
        <p:spPr>
          <a:xfrm>
            <a:off x="2361075" y="2094723"/>
            <a:ext cx="1647328" cy="27163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2605" y="294340"/>
            <a:ext cx="3907056" cy="662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The </a:t>
            </a:r>
            <a:r>
              <a:rPr lang="en-GB" sz="3600" b="1" dirty="0" smtClean="0"/>
              <a:t>Judging Panel</a:t>
            </a:r>
            <a:endParaRPr lang="en-GB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93"/>
          <a:stretch/>
        </p:blipFill>
        <p:spPr>
          <a:xfrm>
            <a:off x="10222953" y="2094723"/>
            <a:ext cx="1793492" cy="27214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136" y="2094723"/>
            <a:ext cx="2039280" cy="2721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621" b="20554"/>
          <a:stretch/>
        </p:blipFill>
        <p:spPr>
          <a:xfrm>
            <a:off x="4008909" y="1336355"/>
            <a:ext cx="4134448" cy="44069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5857" y="4877735"/>
            <a:ext cx="1535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Marc Jones</a:t>
            </a:r>
            <a:endParaRPr lang="en-GB" sz="2000" dirty="0"/>
          </a:p>
          <a:p>
            <a:pPr algn="ctr"/>
            <a:r>
              <a:rPr lang="en-GB" sz="2000" dirty="0"/>
              <a:t>Winner </a:t>
            </a:r>
            <a:r>
              <a:rPr lang="en-GB" sz="2000" dirty="0" smtClean="0"/>
              <a:t>2021</a:t>
            </a:r>
            <a:endParaRPr lang="en-GB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434800" y="4877735"/>
            <a:ext cx="15751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Brent Gibbon</a:t>
            </a:r>
          </a:p>
          <a:p>
            <a:pPr algn="ctr"/>
            <a:r>
              <a:rPr lang="en-GB" sz="2000" dirty="0" err="1"/>
              <a:t>Nufarm</a:t>
            </a:r>
            <a:endParaRPr lang="en-GB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0251095" y="4877735"/>
            <a:ext cx="17372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Helen Mathieu</a:t>
            </a:r>
          </a:p>
          <a:p>
            <a:pPr algn="ctr"/>
            <a:r>
              <a:rPr lang="en-GB" sz="2000" dirty="0"/>
              <a:t>Germinal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03330" y="4877735"/>
            <a:ext cx="17596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Philip Cosgrave</a:t>
            </a:r>
          </a:p>
          <a:p>
            <a:pPr algn="ctr"/>
            <a:r>
              <a:rPr lang="en-GB" sz="2000" dirty="0" err="1"/>
              <a:t>Yara</a:t>
            </a:r>
            <a:endParaRPr lang="en-GB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044233" y="5880915"/>
            <a:ext cx="2240098" cy="714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Hugh McClymont</a:t>
            </a:r>
          </a:p>
          <a:p>
            <a:pPr algn="ctr"/>
            <a:r>
              <a:rPr lang="en-GB" sz="2000" dirty="0"/>
              <a:t>Head judge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9" t="28364" r="27471" b="23909"/>
          <a:stretch/>
        </p:blipFill>
        <p:spPr>
          <a:xfrm>
            <a:off x="93590" y="2094723"/>
            <a:ext cx="2060532" cy="272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60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32" y="384047"/>
            <a:ext cx="4757928" cy="63703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08832" y="384047"/>
            <a:ext cx="606552" cy="402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121237" y="2861858"/>
            <a:ext cx="1925781" cy="2776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03196" y="1938528"/>
            <a:ext cx="276415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Farm 3</a:t>
            </a:r>
          </a:p>
          <a:p>
            <a:pPr algn="ctr"/>
            <a:r>
              <a:rPr lang="en-GB" dirty="0" smtClean="0"/>
              <a:t>Jeremy Way &amp; Kate </a:t>
            </a:r>
            <a:r>
              <a:rPr lang="en-GB" dirty="0" err="1" smtClean="0"/>
              <a:t>Lywood</a:t>
            </a:r>
            <a:endParaRPr lang="en-GB" dirty="0" smtClean="0"/>
          </a:p>
          <a:p>
            <a:pPr algn="ctr"/>
            <a:r>
              <a:rPr lang="en-GB" dirty="0" smtClean="0"/>
              <a:t>West Sussex GS</a:t>
            </a:r>
            <a:endParaRPr lang="en-GB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115346" y="2532920"/>
            <a:ext cx="2005294" cy="1399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43468" y="1609590"/>
            <a:ext cx="217187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Farm 1</a:t>
            </a:r>
          </a:p>
          <a:p>
            <a:pPr algn="ctr"/>
            <a:r>
              <a:rPr lang="en-GB" dirty="0" smtClean="0"/>
              <a:t>Claire &amp; John Beckett</a:t>
            </a:r>
          </a:p>
          <a:p>
            <a:pPr algn="ctr"/>
            <a:r>
              <a:rPr lang="en-GB" dirty="0" smtClean="0"/>
              <a:t>Ulster GS</a:t>
            </a:r>
            <a:endParaRPr lang="en-GB" dirty="0"/>
          </a:p>
        </p:txBody>
      </p:sp>
      <p:cxnSp>
        <p:nvCxnSpPr>
          <p:cNvPr id="14" name="Straight Arrow Connector 13"/>
          <p:cNvCxnSpPr>
            <a:stCxn id="17" idx="3"/>
          </p:cNvCxnSpPr>
          <p:nvPr/>
        </p:nvCxnSpPr>
        <p:spPr>
          <a:xfrm>
            <a:off x="3186006" y="4791243"/>
            <a:ext cx="2355812" cy="4616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43468" y="4329578"/>
            <a:ext cx="224253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Farm 2</a:t>
            </a:r>
          </a:p>
          <a:p>
            <a:pPr algn="ctr"/>
            <a:r>
              <a:rPr lang="en-GB" dirty="0" smtClean="0"/>
              <a:t>Aled &amp; </a:t>
            </a:r>
            <a:r>
              <a:rPr lang="en-GB" dirty="0" err="1" smtClean="0"/>
              <a:t>Owain</a:t>
            </a:r>
            <a:r>
              <a:rPr lang="en-GB" dirty="0" smtClean="0"/>
              <a:t> Rees</a:t>
            </a:r>
          </a:p>
          <a:p>
            <a:pPr algn="ctr"/>
            <a:r>
              <a:rPr lang="en-GB" dirty="0" smtClean="0"/>
              <a:t>Cardigan &amp; District GS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153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918" y="2049649"/>
            <a:ext cx="398984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Claire &amp; John Beckett</a:t>
            </a:r>
            <a:endParaRPr lang="en-GB" sz="3200" dirty="0"/>
          </a:p>
          <a:p>
            <a:pPr algn="ctr"/>
            <a:r>
              <a:rPr lang="en-GB" sz="3200" dirty="0" err="1" smtClean="0"/>
              <a:t>Donacloney</a:t>
            </a:r>
            <a:endParaRPr lang="en-GB" sz="3200" dirty="0" smtClean="0"/>
          </a:p>
          <a:p>
            <a:pPr algn="ctr"/>
            <a:r>
              <a:rPr lang="en-GB" sz="3200" dirty="0" smtClean="0"/>
              <a:t>Craigavon</a:t>
            </a:r>
          </a:p>
          <a:p>
            <a:pPr algn="ctr"/>
            <a:endParaRPr lang="en-GB" sz="3200" dirty="0"/>
          </a:p>
          <a:p>
            <a:pPr algn="ctr"/>
            <a:r>
              <a:rPr lang="en-GB" sz="2400" dirty="0" smtClean="0"/>
              <a:t>Ulster Grassland Society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64944" y="275303"/>
            <a:ext cx="5350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Farm 1: Monday 12 September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50" y="4674108"/>
            <a:ext cx="1406039" cy="12664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25" y="1057275"/>
            <a:ext cx="7248525" cy="543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40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216" y="452285"/>
            <a:ext cx="403245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Farm size: </a:t>
            </a:r>
          </a:p>
          <a:p>
            <a:r>
              <a:rPr lang="en-GB" sz="2800" dirty="0"/>
              <a:t>	</a:t>
            </a:r>
            <a:r>
              <a:rPr lang="en-GB" sz="2800" dirty="0" smtClean="0"/>
              <a:t>82 hectares (203 acres)</a:t>
            </a:r>
          </a:p>
          <a:p>
            <a:r>
              <a:rPr lang="en-GB" sz="2800" dirty="0" smtClean="0"/>
              <a:t>Altitude: </a:t>
            </a:r>
          </a:p>
          <a:p>
            <a:r>
              <a:rPr lang="en-GB" sz="2800" dirty="0"/>
              <a:t>	</a:t>
            </a:r>
            <a:r>
              <a:rPr lang="en-GB" sz="2800" dirty="0" smtClean="0"/>
              <a:t>52 m (171 feet)</a:t>
            </a:r>
          </a:p>
        </p:txBody>
      </p:sp>
      <p:sp>
        <p:nvSpPr>
          <p:cNvPr id="5" name="Rectangle 4"/>
          <p:cNvSpPr/>
          <p:nvPr/>
        </p:nvSpPr>
        <p:spPr>
          <a:xfrm>
            <a:off x="196645" y="2530676"/>
            <a:ext cx="401156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/>
              <a:t>150 Holstein cows</a:t>
            </a:r>
            <a:endParaRPr lang="en-GB" sz="2800" dirty="0"/>
          </a:p>
          <a:p>
            <a:r>
              <a:rPr lang="en-GB" sz="2800" dirty="0" smtClean="0"/>
              <a:t>Calving from September to April (70% in Sep-Nov)</a:t>
            </a:r>
            <a:endParaRPr lang="en-GB" sz="2800" dirty="0"/>
          </a:p>
          <a:p>
            <a:endParaRPr lang="en-GB" sz="2800" dirty="0"/>
          </a:p>
          <a:p>
            <a:r>
              <a:rPr lang="en-GB" sz="2800" dirty="0" smtClean="0"/>
              <a:t>10,332 litres/cow</a:t>
            </a:r>
            <a:endParaRPr lang="en-GB" sz="2800" dirty="0"/>
          </a:p>
          <a:p>
            <a:r>
              <a:rPr lang="en-GB" sz="2800" dirty="0" smtClean="0"/>
              <a:t>3.173 litres </a:t>
            </a:r>
            <a:r>
              <a:rPr lang="en-GB" sz="2800" dirty="0"/>
              <a:t>from </a:t>
            </a:r>
            <a:r>
              <a:rPr lang="en-GB" sz="2800" dirty="0" smtClean="0"/>
              <a:t>forage</a:t>
            </a:r>
            <a:endParaRPr lang="en-GB" sz="2800" dirty="0"/>
          </a:p>
          <a:p>
            <a:r>
              <a:rPr lang="en-GB" sz="2800" dirty="0" err="1"/>
              <a:t>Concs</a:t>
            </a:r>
            <a:r>
              <a:rPr lang="en-GB" sz="2800" dirty="0"/>
              <a:t>: </a:t>
            </a:r>
            <a:r>
              <a:rPr lang="en-GB" sz="2800" dirty="0" smtClean="0"/>
              <a:t>3217 kg/cow</a:t>
            </a:r>
            <a:endParaRPr lang="en-GB" sz="2800" dirty="0"/>
          </a:p>
          <a:p>
            <a:r>
              <a:rPr lang="en-GB" sz="2800" dirty="0"/>
              <a:t>SR </a:t>
            </a:r>
            <a:r>
              <a:rPr lang="en-GB" sz="2800" dirty="0" smtClean="0"/>
              <a:t>2.44 cows/ha</a:t>
            </a:r>
            <a:endParaRPr lang="en-GB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206" y="452285"/>
            <a:ext cx="7810500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01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/>
          <a:stretch/>
        </p:blipFill>
        <p:spPr>
          <a:xfrm>
            <a:off x="7533859" y="69894"/>
            <a:ext cx="4534791" cy="67182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/>
          <a:stretch/>
        </p:blipFill>
        <p:spPr>
          <a:xfrm>
            <a:off x="133349" y="69895"/>
            <a:ext cx="7781925" cy="671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86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8" y="304800"/>
            <a:ext cx="8305800" cy="6229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280" y="3006715"/>
            <a:ext cx="4969946" cy="37274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5" t="25264" b="40023"/>
          <a:stretch/>
        </p:blipFill>
        <p:spPr>
          <a:xfrm>
            <a:off x="7117279" y="66675"/>
            <a:ext cx="4969946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9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6205"/>
            <a:ext cx="4568825" cy="34266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21855"/>
            <a:ext cx="4429127" cy="33218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0186"/>
          <a:stretch/>
        </p:blipFill>
        <p:spPr>
          <a:xfrm>
            <a:off x="4457700" y="298865"/>
            <a:ext cx="7603507" cy="634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35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7B6F8C1D55E740A86C3D17FE4F864C" ma:contentTypeVersion="14" ma:contentTypeDescription="Create a new document." ma:contentTypeScope="" ma:versionID="2d63c69b731d64598e1e97eccd357c4e">
  <xsd:schema xmlns:xsd="http://www.w3.org/2001/XMLSchema" xmlns:xs="http://www.w3.org/2001/XMLSchema" xmlns:p="http://schemas.microsoft.com/office/2006/metadata/properties" xmlns:ns3="4b1b8ad2-25ec-42ec-9009-2c28d15fa68d" xmlns:ns4="7a53fc00-a274-428f-8a2c-10e8937a935a" targetNamespace="http://schemas.microsoft.com/office/2006/metadata/properties" ma:root="true" ma:fieldsID="60117e8360c841c1239c54b68d004a29" ns3:_="" ns4:_="">
    <xsd:import namespace="4b1b8ad2-25ec-42ec-9009-2c28d15fa68d"/>
    <xsd:import namespace="7a53fc00-a274-428f-8a2c-10e8937a935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1b8ad2-25ec-42ec-9009-2c28d15fa6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53fc00-a274-428f-8a2c-10e8937a93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77B45E-7725-4771-9016-526E0ED016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7315EA-F1E5-43FA-AF1A-9D74E51F319E}">
  <ds:schemaRefs>
    <ds:schemaRef ds:uri="http://purl.org/dc/elements/1.1/"/>
    <ds:schemaRef ds:uri="http://schemas.microsoft.com/office/2006/metadata/properties"/>
    <ds:schemaRef ds:uri="7a53fc00-a274-428f-8a2c-10e8937a935a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4b1b8ad2-25ec-42ec-9009-2c28d15fa68d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DDACA54-AC03-4F80-9CBF-8BA54FAF37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1b8ad2-25ec-42ec-9009-2c28d15fa68d"/>
    <ds:schemaRef ds:uri="7a53fc00-a274-428f-8a2c-10e8937a93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492</TotalTime>
  <Words>237</Words>
  <Application>Microsoft Office PowerPoint</Application>
  <PresentationFormat>Widescreen</PresentationFormat>
  <Paragraphs>87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Sandra Pattinson</dc:creator>
  <cp:lastModifiedBy>Sandra Pattinson</cp:lastModifiedBy>
  <cp:revision>69</cp:revision>
  <dcterms:created xsi:type="dcterms:W3CDTF">2021-09-21T11:16:47Z</dcterms:created>
  <dcterms:modified xsi:type="dcterms:W3CDTF">2022-11-24T11:14:33Z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0x010100AB7B6F8C1D55E740A86C3D17FE4F864C</vt:lpwstr>
  </property>
</Properties>
</file>